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9"/>
  </p:notesMasterIdLst>
  <p:sldIdLst>
    <p:sldId id="25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870" autoAdjust="0"/>
  </p:normalViewPr>
  <p:slideViewPr>
    <p:cSldViewPr>
      <p:cViewPr varScale="1">
        <p:scale>
          <a:sx n="59" d="100"/>
          <a:sy n="59" d="100"/>
        </p:scale>
        <p:origin x="-1565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7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4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Relationship Id="rId14" Type="http://schemas.openxmlformats.org/officeDocument/2006/relationships/image" Target="../media/image8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2" Type="http://schemas.openxmlformats.org/officeDocument/2006/relationships/image" Target="../media/image73.wmf"/><Relationship Id="rId1" Type="http://schemas.openxmlformats.org/officeDocument/2006/relationships/image" Target="../media/image86.wmf"/><Relationship Id="rId6" Type="http://schemas.openxmlformats.org/officeDocument/2006/relationships/image" Target="../media/image90.wmf"/><Relationship Id="rId11" Type="http://schemas.openxmlformats.org/officeDocument/2006/relationships/image" Target="../media/image95.wmf"/><Relationship Id="rId5" Type="http://schemas.openxmlformats.org/officeDocument/2006/relationships/image" Target="../media/image89.wmf"/><Relationship Id="rId10" Type="http://schemas.openxmlformats.org/officeDocument/2006/relationships/image" Target="../media/image94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11" Type="http://schemas.openxmlformats.org/officeDocument/2006/relationships/image" Target="../media/image106.wmf"/><Relationship Id="rId5" Type="http://schemas.openxmlformats.org/officeDocument/2006/relationships/image" Target="../media/image100.wmf"/><Relationship Id="rId10" Type="http://schemas.openxmlformats.org/officeDocument/2006/relationships/image" Target="../media/image105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2-07T18:20:36.336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  <inkml:brushProperty name="ignorePressure" value="1"/>
    </inkml:brush>
  </inkml:definitions>
  <inkml:trace contextRef="#ctx0" brushRef="#br0">199 343,'0'0,"0"-25,0 25,0 0,0-24,-25 24,25-25,0 25,-25-24,25 24,-25 0,1 0,24 0,-25 0,25 24,0-24,-25 25,25-25,0 0,0 0,0 24,0-24,0 0,0 25,0-25,0 0,0 0,25 0,-25 24,25 1,-25-25,24 24,1-24,-25 25,25-25,0 24,-25 1,0-25,25 24,-25-24,0 25,0-25,0 24,0-24,-25 25,25-25,-25 0,0 0,0 0,1 0,-1 0,0 0,0 0,25 0,-25 0,25 0,0 0,0 0,0-25,0 25,0-24,0 24,25 0,-25-25,0 25</inkml:trace>
  <inkml:trace contextRef="#ctx0" brushRef="#br0" timeOffset="841">397 441,'0'-25,"0"25,0 25,0-25,0 0,0 24,0 1,0-1,0-24,0 49,0-49,0 25,0-25,25 24,0-24,0 0,-1 0,1 0,0 0,0 0,-25-24,25-1,-25 25,24-24,-24-1,0 1,0-1,0 1,0-1,0 25,-24 0,24-24,0-1,0 25,0 25,0-25</inkml:trace>
  <inkml:trace contextRef="#ctx0" brushRef="#br0" timeOffset="1412">769 122,'0'0,"0"25,0-1,0 1,0-1,0 25,0 25,0-50,0 25,0 0,25 0,-25-24,0-1,0 1,0-25,0 0,0 24,0-24,0-24,0 24,0-25,0 1,0-1,0-24,0 49,25-24,0-1,-25 1,25-1,-1 25,1 0,0 0,0 0,-25 25,25-1,-1 1,-24-1,0-24,0 25,25-1,-25 1,0-1,0 1,-25-25,1 0,-1 24,0-24,0 0,0 0,1 0,24 0,-25 0,25-24,-25 24,25 0,0-25,0 25,0 0,0 0</inkml:trace>
  <inkml:trace contextRef="#ctx0" brushRef="#br0" timeOffset="2203">1216 98,'0'0,"0"0,0 24,0 1,25-1,-25 1,24 24,-24 0,25 0,-25-25,0 25,0-24,0 24,0-25,25 1,-25-1,0-24,0 0,0 0,0 0,0 0,0 0,0 0,0-24,-25-1,25 25</inkml:trace>
  <inkml:trace contextRef="#ctx0" brushRef="#br0" timeOffset="2564">1141 269,'-24'0,"48"0,-24 25,0-25,0 0,25 0,0 0,-25 0,25 24,0-24,-1 0,1 0,0 0,0 0,-25 0,25 0,-25 0,24 0,-24 0,0 0,25 0,-25 0,0 0</inkml:trace>
  <inkml:trace contextRef="#ctx0" brushRef="#br0" timeOffset="2914">1513 416,'0'0,"0"0,0 25,0-25,0 24,0 1,0-1,0-24,0 25,0-25,0 24,0-24,25 0,-25 0,0-24,0 24,0-25,0 1,0-1,0 1,0-1,0 25,0-24,25-1,0 25,0 0,-1-24,-24 24,25 0,-25 0,0 0,25 0,-25 0,0 0,0 24,0-24</inkml:trace>
  <inkml:trace contextRef="#ctx0" brushRef="#br0" timeOffset="3475">1886 416,'0'0,"0"-24,0-1,0 25,-25 0,25-24,0 24,-25 0,25 0,-25 0,0 0,25 0,0 24,0 1,-24-1,24-24,0 25,0-1,0 1,0-25,0 24,0-24,0 25,24-25,1 0,-25 0,25 0,-25 0,0-25,25 25,0-24,-25 24,0-25,0 1,0 24,0-25,0 25,24 0,-24 0,0 0,0 25,0-1,25 1,-25-25,0 24,25-24,-25 25,0-25,0 0,25 24,-25-24,0 0,25 0,-25 0,24-24,-24 24</inkml:trace>
  <inkml:trace contextRef="#ctx0" brushRef="#br0" timeOffset="4236">2282 294,'-24'0,"24"0,0 0,-25 0,0 0,25 0,-25 0,25 0,-25 0,25 24,0-24,-24 25,24-1,0 25,0-24,0-1,0-24,0 25,24-1,-24-24,25 0,0 0,25 25,-50-25,24 0,1-25,0 25,0-24,-25 24,25-25,-25 1,24-1,-24 25</inkml:trace>
  <inkml:trace contextRef="#ctx0" brushRef="#br0" timeOffset="4747">2506 0,'0'24,"0"-24,0 25,0-1,24 1,-24 24,0 0,0 24,25-24,-25 0,0 0,25 0,-25-24,0-1,0 1,25-1,-25-24,0 25,0-25,0-25,0-24,0 49,0-49,0 49</inkml:trace>
  <inkml:trace contextRef="#ctx0" brushRef="#br0" timeOffset="5158">2431 171,'0'0,"25"0,-25 0,25 25,0-25,-1 0,1 0,0 0,25 0,-26 0,-24 0,25 0,0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2-07T18:22:16.661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  <inkml:brushProperty name="ignorePressure" value="1"/>
    </inkml:brush>
  </inkml:definitions>
  <inkml:trace contextRef="#ctx0" brushRef="#br0">249 98,'0'0,"-25"0,25-24,0 24,-25 0,25 0,0 0,-25 0,25 0,0 0,0 0,-24 0,24 0,-25 0,25 0,0 0,-25 0,25 0,-25 0,25 0,-24 0,24 24,-25-24,25 23,0-23,-25 0,25 0,0 24,0-24,0 24,0-24,25 23,-25 1,25-24,-25 0,24 24,-24-24,25 0,0 23,-25-23,25 0,-25 24,24-24,1 0,-25 0,0 0,25 0,-25 0,0-24,25 24,-25-23,24 23,-24 0,0-24,0 24,25-24,-25 24,0-23,0 23,0-24,0 24,0 0,0-24,0 24,0-23,0 23,0 0,0 0,0-24,0 24,0 0,0-23</inkml:trace>
  <inkml:trace contextRef="#ctx0" brushRef="#br0" timeOffset="1051">545 74,'0'0,"0"24,0-24,0 0,0 23,0 1,0-24,0 24,0-1,0-23,0 24,0-24,0 24,0-24,0 0,0 0,0 0,0-24,0 0,0 1,0 23,0 0,0-24,0 24,25-24,-25 24,0-23,0 23,0-24,25 24,0 0,-25-23,24 23,-24-24,25 24,0 0,-25 0,25-24,-1 24,-24 0,0 0,25 0,-25 0,0 0,0 0,0 24,0-24,25 0,-25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2-07T18:22:18.774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  <inkml:brushProperty name="ignorePressure" value="1"/>
    </inkml:brush>
  </inkml:definitions>
  <inkml:trace contextRef="#ctx0" brushRef="#br0">101 47,'-24'0,"24"0,0 0,-24 0,24 0,0 0,0 0,0 22,0-22,24 0,-24 0,0 0,24 0,-24 0,0 0,0 0,0-22,0 22,0-22,0 22,0 0,-24 0,0 0,24 0,-25 0,25 0,0 22,-24-22,24 0,0 22,24-22,-24 0,0 22,25-22,-1 0,0 0,-24 0,25 0,-25 0,0 0,24-22,-24 22,0 0,0-22,0 22,0-22,0 22,-24 0,24-22,0 22,0 0,-25 0,25 0,0 22,0-22,0 22,0-22,0 0,0 0,0 0,25 0,-25 0,24 0,1 0,-25 0,0 0,0-22,0 22,0 0,0-22,-25 22,1 0,24 0,-25 0,1 0,24 22,0-22,0 0,-24 22,24-22,0 0,24 22,-24-22,24 0,-24 0,25 0,-1 0,1 0,-25 0,0-22,0 22,0 0,0-22,0 0,0 22,-25 0,25 0,-24 0,24 0,-25 0,25 0,-24 0,24 0,0 22,0-22,0 22,0-22,24 0,-24 22,0-22,25 0,-1 0,-24 0,0 0,25 0,-25 0,0-22,0 22,0-22,0 0,0 22,-25 0,1 0,24 0,-25 0,1 0,24 0,0 22,0-22,0 22,0-22,0 0,0 22,0-22,24 0,-24 0,25 0,-1 0,1 0,-1 0,-24 0,0 0,25 0,-25 0,0-22,0 22,0-22,0 22,-25 0,1-22,24 22,-25 0,1 0,-1 0,25 0,-24 0,24 22,0-22,0 22,0-22,0 0,0 0,0 22,24-22,-24 0,25 22,-1-22,1 0,-25 0,24 0,-24 0,25-22,-25 22,0 0,0-22,0 22,-25 0,25 0,-24-22,24 22,-25 0,1 0,24 0,0 0,0 22,0-22,0 0,0 0,0 22,0-22,24 0,1 0,-25 0,0 0,24 0,-24 0,0-22,0 22,0-22,0 22,0 0,0 0,-24 0,24 0,0 0,-25 0,25 0,0 22,0-22,0 0,0 22,0-22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2-07T18:24:29.912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  <inkml:brushProperty name="ignorePressure" value="1"/>
    </inkml:brush>
  </inkml:definitions>
  <inkml:trace contextRef="#ctx0" brushRef="#br0">347 74,'0'0,"0"24,0 26,0-1,0 0,25 1,-25-1,0 0,0 0,0 1,0-26,0 26,24-26,-24 1,0-25,0 0,0 24,0-24,0 0,0 0,0-24,0-1,-24 25,-1-24,25-1,-25 0,0 1,25 24,-24-25,24 25,-25-25,25 25,-25 0,0-24,25 24,-25 0,1 0,-1 0,0 24,0-24,0 25,25-25,-24 25,24-1,-25-24,25 25,0 24,0-24,0-1,25 1,-25 0,24-25,1 24,0 1,25-25,-26 0,1 0,25 0,-25 0,-1-25,1 25,0-24,0 24,-25-25,24 25,-24-25,0 25,0-24,0 24,0-25,0 25</inkml:trace>
  <inkml:trace contextRef="#ctx0" brushRef="#br0" timeOffset="961">644 443,'0'0,"0"0,0 25,0-25,0 25,0-25,0 24,0 1,0 0,0-1,0 1,0-25,0 24,0-24,0 25,25-25,-25-25,0 25,0-24,0-1,0 25</inkml:trace>
  <inkml:trace contextRef="#ctx0" brushRef="#br0" timeOffset="1292">595 320,'0'0,"0"-24,0 24,0-25,0 50,0-25,0 0,0 0</inkml:trace>
  <inkml:trace contextRef="#ctx0" brushRef="#br0" timeOffset="1572">818 394,'0'0,"0"0,0 25,25-25,-25 0,0 24,24 1,-24 0,25-1,-25 1,25 0,-25-1,0-24,0 25,25-25,-25 24,24-24,-24 0,0-24,25-1,-25 1,0-1,25 0,-25 1,25 24,-25-25,25 0,-25 25,24-24,-24 24,0-25,0 25,25 0,-25 0,0 0,0 0,0 0</inkml:trace>
  <inkml:trace contextRef="#ctx0" brushRef="#br0" timeOffset="2073">1239 542,'0'0,"0"0,0 0,25 0,-25 0,25 0,-25 0,0 0,24 0,-24-25,25 25,-25-24,0 24,0 0,0-25,0 0,0 25,0 0,0-24,0 24,0 0,-25 0,1 0,24 0,0 24,0-24,0 0,0 0,0 25,0-25,0 0,0 0,0 25,0-25,24 0,-24 0,0 0,0 0,0 0,0 0,25-25,-25 25,0 0,0-25,0 25,0 0,0 0,0 0,0 0,0 0,0 0,0 25,0-25,0 25,0-25,0 24,0-24,0 25,0 0,0-1,0 1,0-1,0-24,0 25,0-25,25 0,-25 0,0 0,0 0,0 0,0-25,25 1,-25-1,0 1,0-1,0 25</inkml:trace>
  <inkml:trace contextRef="#ctx0" brushRef="#br0" timeOffset="3315">1313 246,'0'0,"0"0,0-24,0 48,0-24,0 0,0 0,25 0,-25 0,0-24,0 24,0 0,0 0,0 24,0-24,0 0,25 0,-25 0,25 0,-25 0</inkml:trace>
  <inkml:trace contextRef="#ctx0" brushRef="#br0" timeOffset="4036">1784 0,'0'0,"0"24,0 1,0 0,0-1,0 26,25-1,-25 0,0 1,25-1,-25-25,25 26,-25-1,0-24,0-1,24 1,-24 0,0-25,0 24,0-48,0-1,0 0,-24 1,24-1,-25 0,25 1,-25-1,0 0,1 1,24 24,-25 0,0 0,0 24,0 1,1-25,24 25,-25-1,0 1,0 0,25-1,0 1,0-25,0 25,0-1,25-24,-25 25,25-25,0 24,-1-24,1 0,0 0,0 0,0 0,-25 0,24 0,-24-24,25 24,-25-25,25 1,-25-1,0 25</inkml:trace>
  <inkml:trace contextRef="#ctx0" brushRef="#br0" timeOffset="4847">2082 443,'0'0,"0"0,24 0,-24 0,25 0,-25 0,0 0,25 0,-25 0,0 0,0-24,25-1,-25 25,0-25,0 1,-25 24,25 0,-25 0,0 0,25 0,-24 0,-1 0,25 24,-25 1,25-25,-25 49,25-49,0 25,0 0,0-25,0 24,0 1,0-25,25 25,0-25,0 24,-1-24,1 0,0 0,0 0,-25 0,25 0,-1 0,-24 0,0 0,25-24,-25 24,0 0,25 0,-25-25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2-07T18:26:31.487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  <inkml:brushProperty name="ignorePressure" value="1"/>
    </inkml:brush>
  </inkml:definitions>
  <inkml:trace contextRef="#ctx0" brushRef="#br0">-1 0,'0'0,"0"0,0 0,0 25,26 0,-26 25,0-26,0 26,0-25,0 24,0-24,25 25,-25-1,0-24,0 25,26-25,-26-25,0 25,0-1,0-24,0 25,0-25,0 0,0 0,25-25,-25 25,25-24,-25 24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2" units="1/cm"/>
          <inkml:channelProperty channel="Y" name="resolution" value="32" units="1/cm"/>
        </inkml:channelProperties>
      </inkml:inkSource>
      <inkml:timestamp xml:id="ts0" timeString="2009-12-07T18:26:31.988"/>
    </inkml:context>
    <inkml:brush xml:id="br0">
      <inkml:brushProperty name="width" value="0.05292" units="cm"/>
      <inkml:brushProperty name="height" value="0.05292" units="cm"/>
      <inkml:brushProperty name="color" value="#FFFFFF"/>
      <inkml:brushProperty name="fitToCurve" value="1"/>
      <inkml:brushProperty name="ignorePressure" value="1"/>
    </inkml:brush>
  </inkml:definitions>
  <inkml:trace contextRef="#ctx0" brushRef="#br0">177 80,'0'0,"0"-25,0 25,-24-24,24 24,0 0,0 0,0 0,-24 0,24-25,-23 25,23 0,0 0,-24 0,24 0,-24 25,24-25,0 0,-24 24,24-24,-23 0,23 25,0-25,0 24,0-24,0 0,0 25,0-25,0 0,23 0,-23 24,24-24,-24 25,24-25,0 0,-24 24,23-24,-23 0,24 25,0-25,-24 24,24-24,-24 0,0 25,0-25,23 25,-23-25,0 0,0 24,0-24,-23 25,23-25,-24 0,0 24,24-24,0 0,-24 0,1 0,23 0,-24 0,24 0,0-24,-24 24,24 0,-24 0,24 0,0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003DE-6B6A-4A50-86BB-616562B96203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2513E-DF5A-48B8-B641-63629203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3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8 more than -15.  Multiply by 2.  Add -21.  Divide by -5.  (7)</a:t>
            </a:r>
          </a:p>
          <a:p>
            <a:endParaRPr lang="en-US" dirty="0" smtClean="0"/>
          </a:p>
          <a:p>
            <a:r>
              <a:rPr lang="en-US" dirty="0" smtClean="0"/>
              <a:t>2.) Start with 7 more than -22.  Multiply by 2.  Add</a:t>
            </a:r>
            <a:r>
              <a:rPr lang="en-US" baseline="0" dirty="0" smtClean="0"/>
              <a:t> -15.  Divide by -3.  (15)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2513E-DF5A-48B8-B641-6362920319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0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512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513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514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514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515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515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44AD1A-BB31-4E63-AB83-0D9AE6A4D23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169B7-0517-418B-A249-9E6A556A53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5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5F5B9-860F-4C39-BBDC-ECD1FD897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58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18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1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61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618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8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188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8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19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78699F-A944-4306-B8C6-7FD85861F60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74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6D72E-A7E4-4ECD-A50C-E6CAE9175F5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68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B9523-D325-42CE-8418-B66F28F7EC4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48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6A101-B28D-4B18-8A7B-987251869B5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44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F64B9-2DF0-43D8-B496-91BF510A2E8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05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1AD5D-5A06-4E31-8D9C-6EF69423390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413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82C6C-9896-4CCE-AB8C-C2741842AAE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545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654E2-15E4-49F5-BA03-521F3F4C534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3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DE87E-51C7-4AE9-882C-E560CF6174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92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E2306-417C-4881-9F88-5CCBE113F16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821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B80D-CF63-4277-86BE-E8FD4314042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869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6F45C-79D8-49B4-B0B1-8959796C3C3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3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120A5-8031-4410-BF29-D9AA715C45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4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935A9-A067-4AAB-8403-9140A1884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31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66E8B-79D8-4296-B447-4882A15B5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2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972F7-8870-4531-9C14-048760E47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8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7C55A-C1E8-4FA6-930A-A1A3B620B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2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26747-FB91-43FC-B8BA-EC2772A18A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1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4E068-288E-4548-8CC6-1049A547B8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5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1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1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1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B6FBE84-535E-4FAD-8A59-B630F38193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4CD4A7-F206-4E06-80CF-9EB0D8EAECE4}" type="slidenum">
              <a:rPr lang="en-US">
                <a:solidFill>
                  <a:srgbClr val="FFFFFF"/>
                </a:solidFill>
                <a:latin typeface="Arial" charset="0"/>
              </a:rPr>
              <a:pPr/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22285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46.emf"/><Relationship Id="rId3" Type="http://schemas.openxmlformats.org/officeDocument/2006/relationships/image" Target="../media/image41.emf"/><Relationship Id="rId7" Type="http://schemas.openxmlformats.org/officeDocument/2006/relationships/image" Target="../media/image43.emf"/><Relationship Id="rId12" Type="http://schemas.openxmlformats.org/officeDocument/2006/relationships/customXml" Target="../ink/ink6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45.emf"/><Relationship Id="rId5" Type="http://schemas.openxmlformats.org/officeDocument/2006/relationships/image" Target="../media/image42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4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79.wmf"/><Relationship Id="rId26" Type="http://schemas.openxmlformats.org/officeDocument/2006/relationships/oleObject" Target="../embeddings/oleObject45.bin"/><Relationship Id="rId3" Type="http://schemas.openxmlformats.org/officeDocument/2006/relationships/oleObject" Target="../embeddings/oleObject33.bin"/><Relationship Id="rId21" Type="http://schemas.openxmlformats.org/officeDocument/2006/relationships/image" Target="../media/image80.wmf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76.wmf"/><Relationship Id="rId17" Type="http://schemas.openxmlformats.org/officeDocument/2006/relationships/oleObject" Target="../embeddings/oleObject40.bin"/><Relationship Id="rId25" Type="http://schemas.openxmlformats.org/officeDocument/2006/relationships/image" Target="../media/image82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8.wmf"/><Relationship Id="rId20" Type="http://schemas.openxmlformats.org/officeDocument/2006/relationships/oleObject" Target="../embeddings/oleObject42.bin"/><Relationship Id="rId29" Type="http://schemas.openxmlformats.org/officeDocument/2006/relationships/image" Target="../media/image8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37.bin"/><Relationship Id="rId24" Type="http://schemas.openxmlformats.org/officeDocument/2006/relationships/oleObject" Target="../embeddings/oleObject44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image" Target="../media/image81.wmf"/><Relationship Id="rId28" Type="http://schemas.openxmlformats.org/officeDocument/2006/relationships/oleObject" Target="../embeddings/oleObject46.bin"/><Relationship Id="rId10" Type="http://schemas.openxmlformats.org/officeDocument/2006/relationships/image" Target="../media/image75.wmf"/><Relationship Id="rId19" Type="http://schemas.openxmlformats.org/officeDocument/2006/relationships/oleObject" Target="../embeddings/oleObject41.bin"/><Relationship Id="rId31" Type="http://schemas.openxmlformats.org/officeDocument/2006/relationships/image" Target="../media/image85.w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77.wmf"/><Relationship Id="rId22" Type="http://schemas.openxmlformats.org/officeDocument/2006/relationships/oleObject" Target="../embeddings/oleObject43.bin"/><Relationship Id="rId27" Type="http://schemas.openxmlformats.org/officeDocument/2006/relationships/image" Target="../media/image83.wmf"/><Relationship Id="rId30" Type="http://schemas.openxmlformats.org/officeDocument/2006/relationships/oleObject" Target="../embeddings/oleObject4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92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55.bin"/><Relationship Id="rId25" Type="http://schemas.openxmlformats.org/officeDocument/2006/relationships/image" Target="../media/image95.w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52.bin"/><Relationship Id="rId24" Type="http://schemas.openxmlformats.org/officeDocument/2006/relationships/oleObject" Target="../embeddings/oleObject59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90.wmf"/><Relationship Id="rId22" Type="http://schemas.openxmlformats.org/officeDocument/2006/relationships/image" Target="../media/image9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103.wmf"/><Relationship Id="rId3" Type="http://schemas.openxmlformats.org/officeDocument/2006/relationships/oleObject" Target="../embeddings/oleObject60.bin"/><Relationship Id="rId21" Type="http://schemas.openxmlformats.org/officeDocument/2006/relationships/oleObject" Target="../embeddings/oleObject69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02.wmf"/><Relationship Id="rId20" Type="http://schemas.openxmlformats.org/officeDocument/2006/relationships/image" Target="../media/image10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64.bin"/><Relationship Id="rId24" Type="http://schemas.openxmlformats.org/officeDocument/2006/relationships/image" Target="../media/image106.wmf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23" Type="http://schemas.openxmlformats.org/officeDocument/2006/relationships/oleObject" Target="../embeddings/oleObject70.bin"/><Relationship Id="rId10" Type="http://schemas.openxmlformats.org/officeDocument/2006/relationships/image" Target="../media/image99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101.wmf"/><Relationship Id="rId22" Type="http://schemas.openxmlformats.org/officeDocument/2006/relationships/image" Target="../media/image10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8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2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32.wmf"/><Relationship Id="rId26" Type="http://schemas.openxmlformats.org/officeDocument/2006/relationships/image" Target="../media/image36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35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37.wmf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3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96900"/>
            <a:ext cx="8191500" cy="927100"/>
          </a:xfrm>
        </p:spPr>
        <p:txBody>
          <a:bodyPr/>
          <a:lstStyle/>
          <a:p>
            <a:r>
              <a:rPr lang="en-US" sz="3200" dirty="0" smtClean="0"/>
              <a:t>Wednesday</a:t>
            </a:r>
            <a:r>
              <a:rPr lang="en-US" sz="3200" dirty="0"/>
              <a:t>, </a:t>
            </a:r>
            <a:r>
              <a:rPr lang="en-US" sz="3200" dirty="0" smtClean="0"/>
              <a:t>November 7, 2012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524000"/>
            <a:ext cx="7823200" cy="14859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sz="2000" dirty="0"/>
              <a:t>Agenda: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TISK &amp; MM</a:t>
            </a:r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000" dirty="0" smtClean="0"/>
              <a:t>Lesson 10-1: Solve </a:t>
            </a:r>
            <a:r>
              <a:rPr lang="en-US" sz="2000" dirty="0"/>
              <a:t>2-step equations</a:t>
            </a:r>
            <a:r>
              <a:rPr lang="en-US" sz="2000" dirty="0" smtClean="0"/>
              <a:t>.</a:t>
            </a:r>
            <a:endParaRPr lang="en-US" sz="2000" dirty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US" sz="2000" dirty="0"/>
              <a:t>Homework: </a:t>
            </a:r>
            <a:r>
              <a:rPr lang="en-US" sz="2000" dirty="0" smtClean="0"/>
              <a:t>p. 500 #16-32 even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Text Box 4"/>
              <p:cNvSpPr txBox="1">
                <a:spLocks noChangeArrowheads="1"/>
              </p:cNvSpPr>
              <p:nvPr/>
            </p:nvSpPr>
            <p:spPr bwMode="auto">
              <a:xfrm>
                <a:off x="0" y="2743200"/>
                <a:ext cx="9144000" cy="42009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/>
                  <a:t>TISK Problems </a:t>
                </a:r>
                <a:endParaRPr lang="en-US" sz="2400" dirty="0"/>
              </a:p>
              <a:p>
                <a:pPr marL="457200" indent="-457200">
                  <a:spcBef>
                    <a:spcPct val="50000"/>
                  </a:spcBef>
                  <a:buAutoNum type="arabicParenR"/>
                </a:pPr>
                <a:r>
                  <a:rPr lang="en-US" sz="2400" dirty="0" smtClean="0"/>
                  <a:t>Solve </a:t>
                </a:r>
                <a:r>
                  <a:rPr lang="en-US" sz="2400" dirty="0"/>
                  <a:t>the </a:t>
                </a:r>
                <a:r>
                  <a:rPr lang="en-US" sz="2400" dirty="0" smtClean="0"/>
                  <a:t>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=−4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marL="457200" indent="-457200">
                  <a:spcBef>
                    <a:spcPct val="50000"/>
                  </a:spcBef>
                  <a:buAutoNum type="arabicParenR"/>
                </a:pPr>
                <a:r>
                  <a:rPr lang="en-US" sz="2400" dirty="0" smtClean="0"/>
                  <a:t>Convert to a percent: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>
                  <a:spcBef>
                    <a:spcPct val="50000"/>
                  </a:spcBef>
                  <a:buAutoNum type="arabicParenR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+7−8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−9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</m:oMath>
                </a14:m>
                <a:endParaRPr lang="en-US" sz="2400" dirty="0" smtClean="0"/>
              </a:p>
              <a:p>
                <a:pPr>
                  <a:spcBef>
                    <a:spcPct val="50000"/>
                  </a:spcBef>
                </a:pPr>
                <a:endParaRPr lang="en-US" sz="2400" dirty="0"/>
              </a:p>
              <a:p>
                <a:pPr>
                  <a:spcBef>
                    <a:spcPct val="50000"/>
                  </a:spcBef>
                </a:pPr>
                <a:r>
                  <a:rPr lang="en-US" sz="2400" dirty="0" smtClean="0"/>
                  <a:t>There will be 2 Mental Math questions today.</a:t>
                </a:r>
              </a:p>
              <a:p>
                <a:pPr marL="457200" indent="-457200">
                  <a:spcBef>
                    <a:spcPct val="50000"/>
                  </a:spcBef>
                  <a:buAutoNum type="arabicParenR"/>
                </a:pPr>
                <a:endParaRPr lang="en-US" sz="2400" dirty="0"/>
              </a:p>
            </p:txBody>
          </p:sp>
        </mc:Choice>
        <mc:Fallback>
          <p:sp>
            <p:nvSpPr>
              <p:cNvPr id="205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743200"/>
                <a:ext cx="9144000" cy="4200958"/>
              </a:xfrm>
              <a:prstGeom prst="rect">
                <a:avLst/>
              </a:prstGeom>
              <a:blipFill rotWithShape="1">
                <a:blip r:embed="rId3"/>
                <a:stretch>
                  <a:fillRect l="-1000" t="-11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flipV="1">
            <a:off x="0" y="2209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 flipV="1">
            <a:off x="0" y="45720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2819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58674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14400" y="-168275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+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114800" y="-1524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 -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239000" y="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  <a:cs typeface="Tahoma" pitchFamily="34" charset="0"/>
              </a:rPr>
              <a:t>×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914400" y="22098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  <a:cs typeface="Tahoma" pitchFamily="34" charset="0"/>
              </a:rPr>
              <a:t>÷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962400" y="2209800"/>
            <a:ext cx="91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ahoma" pitchFamily="34" charset="0"/>
              </a:rPr>
              <a:t>=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177" name="Ink 10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000375" y="419100"/>
              <a:ext cx="982663" cy="223838"/>
            </p14:xfrm>
          </p:contentPart>
        </mc:Choice>
        <mc:Fallback>
          <p:pic>
            <p:nvPicPr>
              <p:cNvPr id="3177" name="Ink 10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91016" y="409728"/>
                <a:ext cx="1001380" cy="2425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197" name="Ink 12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858125" y="285750"/>
              <a:ext cx="285750" cy="107950"/>
            </p14:xfrm>
          </p:contentPart>
        </mc:Choice>
        <mc:Fallback>
          <p:pic>
            <p:nvPicPr>
              <p:cNvPr id="3197" name="Ink 12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48768" y="276363"/>
                <a:ext cx="304464" cy="1267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198" name="Ink 12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8385175" y="295275"/>
              <a:ext cx="80963" cy="34925"/>
            </p14:xfrm>
          </p:contentPart>
        </mc:Choice>
        <mc:Fallback>
          <p:pic>
            <p:nvPicPr>
              <p:cNvPr id="3198" name="Ink 12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375819" y="285914"/>
                <a:ext cx="99674" cy="536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209" name="Ink 13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31775" y="2751138"/>
              <a:ext cx="822325" cy="266700"/>
            </p14:xfrm>
          </p:contentPart>
        </mc:Choice>
        <mc:Fallback>
          <p:pic>
            <p:nvPicPr>
              <p:cNvPr id="3209" name="Ink 13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2414" y="2741780"/>
                <a:ext cx="841047" cy="2854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244" name="Ink 17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633788" y="2724150"/>
              <a:ext cx="46037" cy="196850"/>
            </p14:xfrm>
          </p:contentPart>
        </mc:Choice>
        <mc:Fallback>
          <p:pic>
            <p:nvPicPr>
              <p:cNvPr id="3244" name="Ink 17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624437" y="2714793"/>
                <a:ext cx="64740" cy="2155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245" name="Ink 17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41738" y="2786063"/>
              <a:ext cx="80962" cy="134937"/>
            </p14:xfrm>
          </p:contentPart>
        </mc:Choice>
        <mc:Fallback>
          <p:pic>
            <p:nvPicPr>
              <p:cNvPr id="3245" name="Ink 17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32341" y="2776707"/>
                <a:ext cx="99757" cy="15364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257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 animBg="1"/>
      <p:bldP spid="3078" grpId="0"/>
      <p:bldP spid="3079" grpId="0"/>
      <p:bldP spid="3080" grpId="0"/>
      <p:bldP spid="3081" grpId="0"/>
      <p:bldP spid="30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3124200"/>
            <a:ext cx="9144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715000" y="2209800"/>
            <a:ext cx="10668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90800" y="1676400"/>
            <a:ext cx="20574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 1.  Translate into an equation and solve.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r>
              <a:rPr lang="en-US" dirty="0" smtClean="0"/>
              <a:t>Lily </a:t>
            </a:r>
            <a:r>
              <a:rPr lang="en-US" dirty="0"/>
              <a:t>has four more candy bars than </a:t>
            </a:r>
            <a:r>
              <a:rPr lang="en-US" dirty="0" smtClean="0"/>
              <a:t>Brendan.  Brendan has </a:t>
            </a:r>
            <a:r>
              <a:rPr lang="en-US" dirty="0"/>
              <a:t>twice the number of candy bars as </a:t>
            </a:r>
            <a:r>
              <a:rPr lang="en-US" dirty="0" smtClean="0"/>
              <a:t>Audrey has</a:t>
            </a:r>
            <a:r>
              <a:rPr lang="en-US" dirty="0"/>
              <a:t>.  If they have a total of fourteen candy bars, how many does each person have?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04800" y="4526340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Let </a:t>
            </a:r>
            <a:r>
              <a:rPr lang="en-US" sz="2400" i="1" dirty="0" smtClean="0"/>
              <a:t>L</a:t>
            </a:r>
            <a:r>
              <a:rPr lang="en-US" sz="2400" dirty="0" smtClean="0"/>
              <a:t> </a:t>
            </a:r>
            <a:r>
              <a:rPr lang="en-US" sz="2400" dirty="0"/>
              <a:t>= # of candy bars </a:t>
            </a:r>
            <a:r>
              <a:rPr lang="en-US" sz="2400" dirty="0" smtClean="0"/>
              <a:t>Lily has</a:t>
            </a:r>
            <a:r>
              <a:rPr lang="en-US" sz="2400" dirty="0"/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Let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en-US" sz="2400" dirty="0"/>
              <a:t>= # of candy bars </a:t>
            </a:r>
            <a:r>
              <a:rPr lang="en-US" sz="2400" dirty="0" smtClean="0"/>
              <a:t>Brendan </a:t>
            </a:r>
            <a:r>
              <a:rPr lang="en-US" sz="2400" dirty="0"/>
              <a:t>has.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Let </a:t>
            </a:r>
            <a:r>
              <a:rPr lang="en-US" sz="2400" i="1" dirty="0"/>
              <a:t>a</a:t>
            </a:r>
            <a:r>
              <a:rPr lang="en-US" sz="2400" dirty="0" smtClean="0"/>
              <a:t> </a:t>
            </a:r>
            <a:r>
              <a:rPr lang="en-US" sz="2400" dirty="0"/>
              <a:t>= # of candy bars </a:t>
            </a:r>
            <a:r>
              <a:rPr lang="en-US" sz="2400" dirty="0" smtClean="0"/>
              <a:t>Audrey has</a:t>
            </a:r>
            <a:r>
              <a:rPr lang="en-US" sz="2400" dirty="0"/>
              <a:t>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715000" y="4038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Then, 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057400" y="6096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And…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5867400" y="4631094"/>
                <a:ext cx="16764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7400" y="4631094"/>
                <a:ext cx="167640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7277100" y="4646061"/>
                <a:ext cx="16764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=4+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77100" y="4646061"/>
                <a:ext cx="16764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6282612" y="5080337"/>
                <a:ext cx="16764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2612" y="5080337"/>
                <a:ext cx="16764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1905000" y="6096000"/>
                <a:ext cx="5562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4+2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0" y="6096000"/>
                <a:ext cx="5562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016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 animBg="1"/>
      <p:bldP spid="9220" grpId="0" animBg="1"/>
      <p:bldP spid="9222" grpId="0" build="p"/>
      <p:bldP spid="9223" grpId="0"/>
      <p:bldP spid="9224" grpId="0"/>
      <p:bldP spid="9228" grpId="0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019300" y="1848625"/>
            <a:ext cx="1638300" cy="5334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Now, to solve it…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0" y="19812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Collect like terms.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572000" y="2605088"/>
            <a:ext cx="434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Add/Subtract.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343400" y="36576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Multiply/Divide.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04800" y="4953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So, </a:t>
            </a:r>
            <a:r>
              <a:rPr lang="en-US" dirty="0" smtClean="0"/>
              <a:t>Audrey </a:t>
            </a:r>
            <a:r>
              <a:rPr lang="en-US" dirty="0"/>
              <a:t>had 2 candy bars.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304800" y="5272088"/>
            <a:ext cx="5867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Lily </a:t>
            </a:r>
            <a:r>
              <a:rPr lang="en-US" dirty="0"/>
              <a:t>had 4 + 2(2) = 4 + 4 = 8 candy bars.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04800" y="5653088"/>
            <a:ext cx="495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Brendan </a:t>
            </a:r>
            <a:r>
              <a:rPr lang="en-US" dirty="0"/>
              <a:t>had 2(2) = 4 candy bars.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304800" y="1371600"/>
                <a:ext cx="5562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4+2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371600"/>
                <a:ext cx="556260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152400" y="1884493"/>
                <a:ext cx="5562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4+2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884493"/>
                <a:ext cx="55626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304800" y="2503195"/>
                <a:ext cx="5562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4+5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2503195"/>
                <a:ext cx="55626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1717329" y="2875745"/>
                <a:ext cx="110678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7329" y="2875745"/>
                <a:ext cx="1106786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3133253" y="2843757"/>
                <a:ext cx="110678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3253" y="2843757"/>
                <a:ext cx="110678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609600" y="3576935"/>
                <a:ext cx="5562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576935"/>
                <a:ext cx="55626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2423499" y="3525356"/>
                <a:ext cx="1106786" cy="8180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23499" y="3525356"/>
                <a:ext cx="1106786" cy="81804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3200400" y="3505200"/>
                <a:ext cx="1106786" cy="8180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0400" y="3505200"/>
                <a:ext cx="1106786" cy="8180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62000" y="4343400"/>
                <a:ext cx="5562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0" y="4343400"/>
                <a:ext cx="5562600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 Box 8"/>
              <p:cNvSpPr txBox="1">
                <a:spLocks noChangeArrowheads="1"/>
              </p:cNvSpPr>
              <p:nvPr/>
            </p:nvSpPr>
            <p:spPr bwMode="auto">
              <a:xfrm>
                <a:off x="5505450" y="5146582"/>
                <a:ext cx="20193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=4+2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5450" y="5146582"/>
                <a:ext cx="2019300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5715000" y="5681530"/>
                <a:ext cx="16764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0" y="5681530"/>
                <a:ext cx="1676400" cy="4616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920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6" grpId="0"/>
      <p:bldP spid="10249" grpId="0"/>
      <p:bldP spid="10259" grpId="0"/>
      <p:bldP spid="10263" grpId="0"/>
      <p:bldP spid="10264" grpId="0"/>
      <p:bldP spid="10265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676400" y="4191000"/>
            <a:ext cx="228600" cy="381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09600" y="4191000"/>
            <a:ext cx="228600" cy="3810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03188"/>
            <a:ext cx="8839200" cy="1314450"/>
          </a:xfrm>
        </p:spPr>
        <p:txBody>
          <a:bodyPr/>
          <a:lstStyle/>
          <a:p>
            <a:r>
              <a:rPr lang="en-US" sz="2800" dirty="0"/>
              <a:t>Example 2. Write an equation then solve it.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Drew </a:t>
            </a:r>
            <a:r>
              <a:rPr lang="en-US" sz="2800" dirty="0"/>
              <a:t>played video games for six fewer hours than </a:t>
            </a:r>
            <a:r>
              <a:rPr lang="en-US" sz="2800" dirty="0" smtClean="0"/>
              <a:t>Alex.  </a:t>
            </a:r>
            <a:r>
              <a:rPr lang="en-US" sz="2800" dirty="0"/>
              <a:t>If the two of them played for a total of 26 hours, how many hours did each boy play video games?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3124200"/>
            <a:ext cx="5257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Let </a:t>
            </a:r>
            <a:r>
              <a:rPr lang="en-US" sz="2400" i="1" dirty="0" smtClean="0"/>
              <a:t>d</a:t>
            </a:r>
            <a:r>
              <a:rPr lang="en-US" sz="2400" dirty="0" smtClean="0"/>
              <a:t> </a:t>
            </a:r>
            <a:r>
              <a:rPr lang="en-US" sz="2400" dirty="0"/>
              <a:t>= # of hours </a:t>
            </a:r>
            <a:r>
              <a:rPr lang="en-US" sz="2400" dirty="0" smtClean="0"/>
              <a:t>Drew </a:t>
            </a:r>
            <a:r>
              <a:rPr lang="en-US" sz="2400" dirty="0"/>
              <a:t>played.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Let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/>
              <a:t>= # of hours </a:t>
            </a:r>
            <a:r>
              <a:rPr lang="en-US" sz="2400" dirty="0" smtClean="0"/>
              <a:t>Alex </a:t>
            </a:r>
            <a:r>
              <a:rPr lang="en-US" sz="2400" dirty="0"/>
              <a:t>played.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981325" y="41910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Collect like terms.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752725" y="4586288"/>
            <a:ext cx="4343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Add/Subtract.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2524125" y="5638800"/>
            <a:ext cx="434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Multiply/Divide.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4191000" y="5014913"/>
            <a:ext cx="396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So, </a:t>
            </a:r>
            <a:r>
              <a:rPr lang="en-US" dirty="0" smtClean="0"/>
              <a:t>Alex </a:t>
            </a:r>
            <a:r>
              <a:rPr lang="en-US" dirty="0"/>
              <a:t>played for 16 hours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4191000" y="5334000"/>
            <a:ext cx="4953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and </a:t>
            </a:r>
            <a:r>
              <a:rPr lang="en-US" dirty="0" smtClean="0"/>
              <a:t>Drew </a:t>
            </a:r>
            <a:r>
              <a:rPr lang="en-US" dirty="0"/>
              <a:t>played for </a:t>
            </a:r>
            <a:r>
              <a:rPr lang="en-US" dirty="0">
                <a:solidFill>
                  <a:srgbClr val="00B050"/>
                </a:solidFill>
              </a:rPr>
              <a:t>16 – 6 </a:t>
            </a:r>
            <a:r>
              <a:rPr lang="en-US" dirty="0"/>
              <a:t>= 10 hours.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5334000" y="3186753"/>
                <a:ext cx="3810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3186753"/>
                <a:ext cx="3810000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5334000" y="3648418"/>
                <a:ext cx="3810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=26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3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0" y="3648418"/>
                <a:ext cx="3810000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152400" y="4128271"/>
                <a:ext cx="2895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−6+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=26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128271"/>
                <a:ext cx="289560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152400" y="4567535"/>
                <a:ext cx="2895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−6=26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5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4567535"/>
                <a:ext cx="2895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838200" y="4912043"/>
                <a:ext cx="110678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4912043"/>
                <a:ext cx="1106786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1712614" y="4880055"/>
                <a:ext cx="110678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7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2614" y="4880055"/>
                <a:ext cx="1106786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8"/>
              <p:cNvSpPr txBox="1">
                <a:spLocks noChangeArrowheads="1"/>
              </p:cNvSpPr>
              <p:nvPr/>
            </p:nvSpPr>
            <p:spPr bwMode="auto">
              <a:xfrm>
                <a:off x="381000" y="5198269"/>
                <a:ext cx="2895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5198269"/>
                <a:ext cx="2895600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914400" y="5164738"/>
                <a:ext cx="1106786" cy="8180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9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5164738"/>
                <a:ext cx="1106786" cy="81804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1676400" y="5144582"/>
                <a:ext cx="1106786" cy="8180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/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5144582"/>
                <a:ext cx="1106786" cy="81804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8"/>
              <p:cNvSpPr txBox="1">
                <a:spLocks noChangeArrowheads="1"/>
              </p:cNvSpPr>
              <p:nvPr/>
            </p:nvSpPr>
            <p:spPr bwMode="auto">
              <a:xfrm>
                <a:off x="152400" y="6008623"/>
                <a:ext cx="28956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1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08623"/>
                <a:ext cx="2895600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95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297" grpId="0" animBg="1"/>
      <p:bldP spid="12292" grpId="0"/>
      <p:bldP spid="12298" grpId="0"/>
      <p:bldP spid="12301" grpId="0"/>
      <p:bldP spid="12307" grpId="0"/>
      <p:bldP spid="12309" grpId="0"/>
      <p:bldP spid="1231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438400" y="2209800"/>
            <a:ext cx="1447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057400" y="2209800"/>
            <a:ext cx="381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838200" y="2209800"/>
            <a:ext cx="1219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5181600" y="1676400"/>
            <a:ext cx="2362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352800" y="1676400"/>
            <a:ext cx="1752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819400" y="16764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38200" y="1676400"/>
            <a:ext cx="1981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3.  Write an equation then solve it.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/>
              <a:t>Two-thirds of a number increased by seven is thirteen.  What is the number?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468266"/>
              </p:ext>
            </p:extLst>
          </p:nvPr>
        </p:nvGraphicFramePr>
        <p:xfrm>
          <a:off x="3238500" y="2743200"/>
          <a:ext cx="388938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3" imgW="114120" imgH="228600" progId="Equation.DSMT4">
                  <p:embed/>
                </p:oleObj>
              </mc:Choice>
              <mc:Fallback>
                <p:oleObj name="Equation" r:id="rId3" imgW="114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2743200"/>
                        <a:ext cx="388938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898899"/>
              </p:ext>
            </p:extLst>
          </p:nvPr>
        </p:nvGraphicFramePr>
        <p:xfrm>
          <a:off x="3543300" y="3006725"/>
          <a:ext cx="2587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5" imgW="75960" imgH="101520" progId="Equation.DSMT4">
                  <p:embed/>
                </p:oleObj>
              </mc:Choice>
              <mc:Fallback>
                <p:oleObj name="Equation" r:id="rId5" imgW="7596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3006725"/>
                        <a:ext cx="25876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22726"/>
              </p:ext>
            </p:extLst>
          </p:nvPr>
        </p:nvGraphicFramePr>
        <p:xfrm>
          <a:off x="3808413" y="2906713"/>
          <a:ext cx="431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2906713"/>
                        <a:ext cx="431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751681"/>
              </p:ext>
            </p:extLst>
          </p:nvPr>
        </p:nvGraphicFramePr>
        <p:xfrm>
          <a:off x="4284663" y="2895600"/>
          <a:ext cx="4746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2" name="Equation" r:id="rId9" imgW="139680" imgH="139680" progId="Equation.DSMT4">
                  <p:embed/>
                </p:oleObj>
              </mc:Choice>
              <mc:Fallback>
                <p:oleObj name="Equation" r:id="rId9" imgW="1396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895600"/>
                        <a:ext cx="47466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070740"/>
              </p:ext>
            </p:extLst>
          </p:nvPr>
        </p:nvGraphicFramePr>
        <p:xfrm>
          <a:off x="4686300" y="2819400"/>
          <a:ext cx="431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3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6300" y="2819400"/>
                        <a:ext cx="431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159935"/>
              </p:ext>
            </p:extLst>
          </p:nvPr>
        </p:nvGraphicFramePr>
        <p:xfrm>
          <a:off x="5016500" y="2962275"/>
          <a:ext cx="431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4" name="Equation" r:id="rId13" imgW="126720" imgH="114120" progId="Equation.DSMT4">
                  <p:embed/>
                </p:oleObj>
              </mc:Choice>
              <mc:Fallback>
                <p:oleObj name="Equation" r:id="rId13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962275"/>
                        <a:ext cx="4318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76215"/>
              </p:ext>
            </p:extLst>
          </p:nvPr>
        </p:nvGraphicFramePr>
        <p:xfrm>
          <a:off x="5376863" y="2819400"/>
          <a:ext cx="6048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5" name="Equation" r:id="rId15" imgW="177480" imgH="177480" progId="Equation.DSMT4">
                  <p:embed/>
                </p:oleObj>
              </mc:Choice>
              <mc:Fallback>
                <p:oleObj name="Equation" r:id="rId15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2819400"/>
                        <a:ext cx="6048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264169"/>
              </p:ext>
            </p:extLst>
          </p:nvPr>
        </p:nvGraphicFramePr>
        <p:xfrm>
          <a:off x="4305300" y="3270250"/>
          <a:ext cx="6905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6" name="Equation" r:id="rId17" imgW="203040" imgH="177480" progId="Equation.DSMT4">
                  <p:embed/>
                </p:oleObj>
              </mc:Choice>
              <mc:Fallback>
                <p:oleObj name="Equation" r:id="rId17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3270250"/>
                        <a:ext cx="6905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27732"/>
              </p:ext>
            </p:extLst>
          </p:nvPr>
        </p:nvGraphicFramePr>
        <p:xfrm>
          <a:off x="5372100" y="3276600"/>
          <a:ext cx="6905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Equation" r:id="rId19" imgW="203040" imgH="177480" progId="Equation.DSMT4">
                  <p:embed/>
                </p:oleObj>
              </mc:Choice>
              <mc:Fallback>
                <p:oleObj name="Equation" r:id="rId19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100" y="3276600"/>
                        <a:ext cx="6905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70792"/>
              </p:ext>
            </p:extLst>
          </p:nvPr>
        </p:nvGraphicFramePr>
        <p:xfrm>
          <a:off x="4381500" y="3886200"/>
          <a:ext cx="15113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8" name="Equation" r:id="rId20" imgW="444240" imgH="228600" progId="Equation.DSMT4">
                  <p:embed/>
                </p:oleObj>
              </mc:Choice>
              <mc:Fallback>
                <p:oleObj name="Equation" r:id="rId20" imgW="444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3886200"/>
                        <a:ext cx="15113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2705100" y="38862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538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753158"/>
              </p:ext>
            </p:extLst>
          </p:nvPr>
        </p:nvGraphicFramePr>
        <p:xfrm>
          <a:off x="3897313" y="3886200"/>
          <a:ext cx="5603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9" name="Equation" r:id="rId22" imgW="164880" imgH="228600" progId="Equation.DSMT4">
                  <p:embed/>
                </p:oleObj>
              </mc:Choice>
              <mc:Fallback>
                <p:oleObj name="Equation" r:id="rId22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3886200"/>
                        <a:ext cx="5603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079995"/>
              </p:ext>
            </p:extLst>
          </p:nvPr>
        </p:nvGraphicFramePr>
        <p:xfrm>
          <a:off x="5905500" y="3886200"/>
          <a:ext cx="8239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Equation" r:id="rId24" imgW="164880" imgH="228600" progId="Equation.DSMT4">
                  <p:embed/>
                </p:oleObj>
              </mc:Choice>
              <mc:Fallback>
                <p:oleObj name="Equation" r:id="rId24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0" y="3886200"/>
                        <a:ext cx="8239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63995"/>
              </p:ext>
            </p:extLst>
          </p:nvPr>
        </p:nvGraphicFramePr>
        <p:xfrm>
          <a:off x="5448300" y="3765550"/>
          <a:ext cx="47466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Equation" r:id="rId26" imgW="139680" imgH="393480" progId="Equation.DSMT4">
                  <p:embed/>
                </p:oleObj>
              </mc:Choice>
              <mc:Fallback>
                <p:oleObj name="Equation" r:id="rId26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3765550"/>
                        <a:ext cx="474663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3086100" y="5105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538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453562"/>
              </p:ext>
            </p:extLst>
          </p:nvPr>
        </p:nvGraphicFramePr>
        <p:xfrm>
          <a:off x="4621213" y="5181600"/>
          <a:ext cx="120808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Equation" r:id="rId28" imgW="355320" imgH="177480" progId="Equation.DSMT4">
                  <p:embed/>
                </p:oleObj>
              </mc:Choice>
              <mc:Fallback>
                <p:oleObj name="Equation" r:id="rId28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5181600"/>
                        <a:ext cx="1208087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38481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4457700" y="4343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3924300" y="4343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4381500" y="3962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524500" y="4114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6134100" y="4495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539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738860"/>
              </p:ext>
            </p:extLst>
          </p:nvPr>
        </p:nvGraphicFramePr>
        <p:xfrm>
          <a:off x="5753100" y="4038600"/>
          <a:ext cx="242888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Equation" r:id="rId30" imgW="114120" imgH="177480" progId="Equation.DSMT4">
                  <p:embed/>
                </p:oleObj>
              </mc:Choice>
              <mc:Fallback>
                <p:oleObj name="Equation" r:id="rId30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3100" y="4038600"/>
                        <a:ext cx="242888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98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1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6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1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6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7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4" grpId="0" animBg="1"/>
      <p:bldP spid="15372" grpId="0" animBg="1"/>
      <p:bldP spid="15370" grpId="0" animBg="1"/>
      <p:bldP spid="15368" grpId="0" animBg="1"/>
      <p:bldP spid="15366" grpId="0" animBg="1"/>
      <p:bldP spid="15364" grpId="0" animBg="1"/>
      <p:bldP spid="15381" grpId="0" animBg="1"/>
      <p:bldP spid="15385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4495800" y="2209800"/>
            <a:ext cx="533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4114800" y="2209800"/>
            <a:ext cx="3810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838200" y="2209800"/>
            <a:ext cx="3276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7543800" y="1676400"/>
            <a:ext cx="990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4953000" y="1676400"/>
            <a:ext cx="1752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895600" y="1676400"/>
            <a:ext cx="1981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38200" y="1676400"/>
            <a:ext cx="1981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 4. Write an equation &amp; solve.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r>
              <a:rPr lang="en-US"/>
              <a:t>Four times the sum of a number and three times the number is 64.  What is the number?</a:t>
            </a: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603891"/>
              </p:ext>
            </p:extLst>
          </p:nvPr>
        </p:nvGraphicFramePr>
        <p:xfrm>
          <a:off x="3749675" y="2746879"/>
          <a:ext cx="43338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Equation" r:id="rId3" imgW="126720" imgH="164880" progId="Equation.DSMT4">
                  <p:embed/>
                </p:oleObj>
              </mc:Choice>
              <mc:Fallback>
                <p:oleObj name="Equation" r:id="rId3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9675" y="2746879"/>
                        <a:ext cx="433388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168051"/>
              </p:ext>
            </p:extLst>
          </p:nvPr>
        </p:nvGraphicFramePr>
        <p:xfrm>
          <a:off x="4076700" y="2902454"/>
          <a:ext cx="25876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Equation" r:id="rId5" imgW="75960" imgH="101520" progId="Equation.DSMT4">
                  <p:embed/>
                </p:oleObj>
              </mc:Choice>
              <mc:Fallback>
                <p:oleObj name="Equation" r:id="rId5" imgW="7596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6700" y="2902454"/>
                        <a:ext cx="25876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46402"/>
              </p:ext>
            </p:extLst>
          </p:nvPr>
        </p:nvGraphicFramePr>
        <p:xfrm>
          <a:off x="4225925" y="2640516"/>
          <a:ext cx="190817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Equation" r:id="rId7" imgW="558720" imgH="253800" progId="Equation.DSMT4">
                  <p:embed/>
                </p:oleObj>
              </mc:Choice>
              <mc:Fallback>
                <p:oleObj name="Equation" r:id="rId7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5925" y="2640516"/>
                        <a:ext cx="1908175" cy="86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23742"/>
              </p:ext>
            </p:extLst>
          </p:nvPr>
        </p:nvGraphicFramePr>
        <p:xfrm>
          <a:off x="4457700" y="2834191"/>
          <a:ext cx="4333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Equation" r:id="rId9" imgW="126720" imgH="139680" progId="Equation.DSMT4">
                  <p:embed/>
                </p:oleObj>
              </mc:Choice>
              <mc:Fallback>
                <p:oleObj name="Equation" r:id="rId9" imgW="12672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2834191"/>
                        <a:ext cx="4333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101213"/>
              </p:ext>
            </p:extLst>
          </p:nvPr>
        </p:nvGraphicFramePr>
        <p:xfrm>
          <a:off x="5340350" y="2721479"/>
          <a:ext cx="6508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Equation" r:id="rId11" imgW="190440" imgH="177480" progId="Equation.DSMT4">
                  <p:embed/>
                </p:oleObj>
              </mc:Choice>
              <mc:Fallback>
                <p:oleObj name="Equation" r:id="rId11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721479"/>
                        <a:ext cx="6508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629902"/>
              </p:ext>
            </p:extLst>
          </p:nvPr>
        </p:nvGraphicFramePr>
        <p:xfrm>
          <a:off x="6242050" y="2821491"/>
          <a:ext cx="4333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Equation" r:id="rId13" imgW="126720" imgH="114120" progId="Equation.DSMT4">
                  <p:embed/>
                </p:oleObj>
              </mc:Choice>
              <mc:Fallback>
                <p:oleObj name="Equation" r:id="rId13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2821491"/>
                        <a:ext cx="433388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677437"/>
              </p:ext>
            </p:extLst>
          </p:nvPr>
        </p:nvGraphicFramePr>
        <p:xfrm>
          <a:off x="6646863" y="2715129"/>
          <a:ext cx="6937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Equation" r:id="rId15" imgW="203040" imgH="177480" progId="Equation.DSMT4">
                  <p:embed/>
                </p:oleObj>
              </mc:Choice>
              <mc:Fallback>
                <p:oleObj name="Equation" r:id="rId15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6863" y="2715129"/>
                        <a:ext cx="6937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705484"/>
              </p:ext>
            </p:extLst>
          </p:nvPr>
        </p:nvGraphicFramePr>
        <p:xfrm>
          <a:off x="4838700" y="3424741"/>
          <a:ext cx="24606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Equation" r:id="rId17" imgW="723600" imgH="253800" progId="Equation.DSMT4">
                  <p:embed/>
                </p:oleObj>
              </mc:Choice>
              <mc:Fallback>
                <p:oleObj name="Equation" r:id="rId17" imgW="723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424741"/>
                        <a:ext cx="2460625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795400"/>
              </p:ext>
            </p:extLst>
          </p:nvPr>
        </p:nvGraphicFramePr>
        <p:xfrm>
          <a:off x="5351463" y="4293104"/>
          <a:ext cx="19431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19" imgW="571320" imgH="177480" progId="Equation.DSMT4">
                  <p:embed/>
                </p:oleObj>
              </mc:Choice>
              <mc:Fallback>
                <p:oleObj name="Equation" r:id="rId19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1463" y="4293104"/>
                        <a:ext cx="19431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28279"/>
              </p:ext>
            </p:extLst>
          </p:nvPr>
        </p:nvGraphicFramePr>
        <p:xfrm>
          <a:off x="5340350" y="4194679"/>
          <a:ext cx="6127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21" imgW="203040" imgH="393480" progId="Equation.DSMT4">
                  <p:embed/>
                </p:oleObj>
              </mc:Choice>
              <mc:Fallback>
                <p:oleObj name="Equation" r:id="rId21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4194679"/>
                        <a:ext cx="6127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33287"/>
              </p:ext>
            </p:extLst>
          </p:nvPr>
        </p:nvGraphicFramePr>
        <p:xfrm>
          <a:off x="6664325" y="4162929"/>
          <a:ext cx="6127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23" imgW="203040" imgH="393480" progId="Equation.DSMT4">
                  <p:embed/>
                </p:oleObj>
              </mc:Choice>
              <mc:Fallback>
                <p:oleObj name="Equation" r:id="rId23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4325" y="4162929"/>
                        <a:ext cx="6127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305300" y="5382129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640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204595"/>
              </p:ext>
            </p:extLst>
          </p:nvPr>
        </p:nvGraphicFramePr>
        <p:xfrm>
          <a:off x="5716588" y="5388479"/>
          <a:ext cx="12096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24" imgW="355320" imgH="177480" progId="Equation.DSMT4">
                  <p:embed/>
                </p:oleObj>
              </mc:Choice>
              <mc:Fallback>
                <p:oleObj name="Equation" r:id="rId24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5388479"/>
                        <a:ext cx="12096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237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4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8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0" grpId="0" animBg="1"/>
      <p:bldP spid="16398" grpId="0" animBg="1"/>
      <p:bldP spid="16396" grpId="0" animBg="1"/>
      <p:bldP spid="16395" grpId="0" animBg="1"/>
      <p:bldP spid="16393" grpId="0" animBg="1"/>
      <p:bldP spid="16391" grpId="0" animBg="1"/>
      <p:bldP spid="16388" grpId="0" animBg="1"/>
      <p:bldP spid="164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705600" y="1676400"/>
            <a:ext cx="13716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248400" y="1676400"/>
            <a:ext cx="457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429000" y="1676400"/>
            <a:ext cx="2819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752600" y="1676400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38200" y="1676400"/>
            <a:ext cx="914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5. Write an equation and solve.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r>
              <a:rPr lang="en-US"/>
              <a:t>Five less than triple a number is sixteen.  What is the number?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436273"/>
              </p:ext>
            </p:extLst>
          </p:nvPr>
        </p:nvGraphicFramePr>
        <p:xfrm>
          <a:off x="6278563" y="2341830"/>
          <a:ext cx="3889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5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8563" y="2341830"/>
                        <a:ext cx="3889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106231"/>
              </p:ext>
            </p:extLst>
          </p:nvPr>
        </p:nvGraphicFramePr>
        <p:xfrm>
          <a:off x="5884863" y="2546618"/>
          <a:ext cx="4318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6" name="Equation" r:id="rId5" imgW="126720" imgH="101520" progId="Equation.DSMT4">
                  <p:embed/>
                </p:oleObj>
              </mc:Choice>
              <mc:Fallback>
                <p:oleObj name="Equation" r:id="rId5" imgW="12672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4863" y="2546618"/>
                        <a:ext cx="431800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742929"/>
              </p:ext>
            </p:extLst>
          </p:nvPr>
        </p:nvGraphicFramePr>
        <p:xfrm>
          <a:off x="5295900" y="2341830"/>
          <a:ext cx="6477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7" name="Equation" r:id="rId7" imgW="190440" imgH="177480" progId="Equation.DSMT4">
                  <p:embed/>
                </p:oleObj>
              </mc:Choice>
              <mc:Fallback>
                <p:oleObj name="Equation" r:id="rId7" imgW="190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900" y="2341830"/>
                        <a:ext cx="647700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567091"/>
              </p:ext>
            </p:extLst>
          </p:nvPr>
        </p:nvGraphicFramePr>
        <p:xfrm>
          <a:off x="6645275" y="2448193"/>
          <a:ext cx="4333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8" name="Equation" r:id="rId9" imgW="126720" imgH="114120" progId="Equation.DSMT4">
                  <p:embed/>
                </p:oleObj>
              </mc:Choice>
              <mc:Fallback>
                <p:oleObj name="Equation" r:id="rId9" imgW="126720" imgH="11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5275" y="2448193"/>
                        <a:ext cx="433388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524309"/>
              </p:ext>
            </p:extLst>
          </p:nvPr>
        </p:nvGraphicFramePr>
        <p:xfrm>
          <a:off x="7053263" y="2341830"/>
          <a:ext cx="6048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9" name="Equation" r:id="rId11" imgW="177480" imgH="177480" progId="Equation.DSMT4">
                  <p:embed/>
                </p:oleObj>
              </mc:Choice>
              <mc:Fallback>
                <p:oleObj name="Equation" r:id="rId11" imgW="177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263" y="2341830"/>
                        <a:ext cx="60483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37634"/>
              </p:ext>
            </p:extLst>
          </p:nvPr>
        </p:nvGraphicFramePr>
        <p:xfrm>
          <a:off x="5981700" y="2792680"/>
          <a:ext cx="6905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0"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700" y="2792680"/>
                        <a:ext cx="6905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456410"/>
              </p:ext>
            </p:extLst>
          </p:nvPr>
        </p:nvGraphicFramePr>
        <p:xfrm>
          <a:off x="7048500" y="2799030"/>
          <a:ext cx="6905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1" name="Equation" r:id="rId15" imgW="203040" imgH="177480" progId="Equation.DSMT4">
                  <p:embed/>
                </p:oleObj>
              </mc:Choice>
              <mc:Fallback>
                <p:oleObj name="Equation" r:id="rId15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0" y="2799030"/>
                        <a:ext cx="6905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381500" y="340863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508900"/>
              </p:ext>
            </p:extLst>
          </p:nvPr>
        </p:nvGraphicFramePr>
        <p:xfrm>
          <a:off x="6016625" y="3484830"/>
          <a:ext cx="16414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2" name="Equation" r:id="rId17" imgW="482400" imgH="177480" progId="Equation.DSMT4">
                  <p:embed/>
                </p:oleObj>
              </mc:Choice>
              <mc:Fallback>
                <p:oleObj name="Equation" r:id="rId17" imgW="482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5" y="3484830"/>
                        <a:ext cx="16414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974631"/>
              </p:ext>
            </p:extLst>
          </p:nvPr>
        </p:nvGraphicFramePr>
        <p:xfrm>
          <a:off x="6045200" y="3440380"/>
          <a:ext cx="42227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3" name="Equation" r:id="rId19" imgW="139680" imgH="393480" progId="Equation.DSMT4">
                  <p:embed/>
                </p:oleObj>
              </mc:Choice>
              <mc:Fallback>
                <p:oleObj name="Equation" r:id="rId19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440380"/>
                        <a:ext cx="42227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801357"/>
              </p:ext>
            </p:extLst>
          </p:nvPr>
        </p:nvGraphicFramePr>
        <p:xfrm>
          <a:off x="7143750" y="3408630"/>
          <a:ext cx="42068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Equation" r:id="rId21" imgW="139680" imgH="393480" progId="Equation.DSMT4">
                  <p:embed/>
                </p:oleObj>
              </mc:Choice>
              <mc:Fallback>
                <p:oleObj name="Equation" r:id="rId21" imgW="139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0" y="3408630"/>
                        <a:ext cx="42068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8" name="Line 20"/>
          <p:cNvSpPr>
            <a:spLocks noChangeShapeType="1"/>
          </p:cNvSpPr>
          <p:nvPr/>
        </p:nvSpPr>
        <p:spPr bwMode="auto">
          <a:xfrm>
            <a:off x="4914900" y="462783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graphicFrame>
        <p:nvGraphicFramePr>
          <p:cNvPr id="1742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0691158"/>
              </p:ext>
            </p:extLst>
          </p:nvPr>
        </p:nvGraphicFramePr>
        <p:xfrm>
          <a:off x="6326188" y="4634180"/>
          <a:ext cx="12096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Equation" r:id="rId23" imgW="355320" imgH="177480" progId="Equation.DSMT4">
                  <p:embed/>
                </p:oleObj>
              </mc:Choice>
              <mc:Fallback>
                <p:oleObj name="Equation" r:id="rId23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6188" y="4634180"/>
                        <a:ext cx="12096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64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0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18" grpId="0" animBg="1"/>
      <p:bldP spid="17416" grpId="0" animBg="1"/>
      <p:bldP spid="17414" grpId="0" animBg="1"/>
      <p:bldP spid="17412" grpId="0" animBg="1"/>
      <p:bldP spid="17424" grpId="0" animBg="1"/>
      <p:bldP spid="174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9 Practice Test Answers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2133600" cy="5029200"/>
              </a:xfrm>
            </p:spPr>
            <p:txBody>
              <a:bodyPr/>
              <a:lstStyle/>
              <a:p>
                <a:pPr marL="514350" indent="-514350">
                  <a:buAutoNum type="arabicParenR"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AutoNum type="arabi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0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800" dirty="0" smtClean="0"/>
              </a:p>
              <a:p>
                <a:pPr marL="514350" indent="-514350"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514350" indent="-514350">
                  <a:buAutoNum type="arabicParenR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2133600" cy="5029200"/>
              </a:xfrm>
              <a:blipFill rotWithShape="1">
                <a:blip r:embed="rId2"/>
                <a:stretch>
                  <a:fillRect l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ontent Placeholder 1"/>
              <p:cNvSpPr txBox="1">
                <a:spLocks/>
              </p:cNvSpPr>
              <p:nvPr/>
            </p:nvSpPr>
            <p:spPr bwMode="auto">
              <a:xfrm>
                <a:off x="1905000" y="1447800"/>
                <a:ext cx="2133600" cy="502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514350" indent="-514350">
                  <a:buFont typeface="+mj-lt"/>
                  <a:buAutoNum type="arabicParenR" startAt="8"/>
                </a:pP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25</m:t>
                        </m:r>
                        <m:r>
                          <a:rPr lang="en-US" sz="2800" b="0" i="1" smtClean="0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buFontTx/>
                  <a:buAutoNum type="arabicParenR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500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buFontTx/>
                  <a:buAutoNum type="arabicParenR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121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250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buFontTx/>
                  <a:buAutoNum type="arabicParenR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89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250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buFontTx/>
                  <a:buAutoNum type="arabicParenR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159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500</m:t>
                        </m:r>
                      </m:den>
                    </m:f>
                  </m:oMath>
                </a14:m>
                <a:endParaRPr lang="en-US" sz="2800" dirty="0"/>
              </a:p>
              <a:p>
                <a:pPr marL="514350" indent="-514350">
                  <a:buFontTx/>
                  <a:buAutoNum type="arabicParenR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16</m:t>
                    </m:r>
                  </m:oMath>
                </a14:m>
                <a:endParaRPr lang="en-US" sz="2800" dirty="0"/>
              </a:p>
              <a:p>
                <a:pPr marL="514350" indent="-514350">
                  <a:buFontTx/>
                  <a:buAutoNum type="arabicParenR" startAt="8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5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5000" y="1447800"/>
                <a:ext cx="2133600" cy="5029200"/>
              </a:xfrm>
              <a:prstGeom prst="rect">
                <a:avLst/>
              </a:prstGeom>
              <a:blipFill rotWithShape="1">
                <a:blip r:embed="rId3"/>
                <a:stretch>
                  <a:fillRect l="-6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Content Placeholder 1"/>
              <p:cNvSpPr txBox="1">
                <a:spLocks/>
              </p:cNvSpPr>
              <p:nvPr/>
            </p:nvSpPr>
            <p:spPr bwMode="auto">
              <a:xfrm>
                <a:off x="3662855" y="1447800"/>
                <a:ext cx="2362200" cy="502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514350" indent="-514350">
                  <a:buFont typeface="+mj-lt"/>
                  <a:buAutoNum type="arabicParenR" startAt="15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FontTx/>
                  <a:buAutoNum type="arabicParenR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,040</m:t>
                    </m:r>
                  </m:oMath>
                </a14:m>
                <a:endParaRPr lang="en-US" dirty="0"/>
              </a:p>
              <a:p>
                <a:pPr marL="514350" indent="-514350">
                  <a:buFontTx/>
                  <a:buAutoNum type="arabicParenR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</m:t>
                    </m:r>
                  </m:oMath>
                </a14:m>
                <a:endParaRPr lang="en-US" dirty="0"/>
              </a:p>
              <a:p>
                <a:pPr marL="514350" indent="-514350">
                  <a:buFontTx/>
                  <a:buAutoNum type="arabicParenR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</m:t>
                    </m:r>
                  </m:oMath>
                </a14:m>
                <a:endParaRPr lang="en-US" dirty="0"/>
              </a:p>
              <a:p>
                <a:pPr marL="514350" indent="-514350">
                  <a:buFontTx/>
                  <a:buAutoNum type="arabicParenR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6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endParaRPr lang="en-US" dirty="0"/>
              </a:p>
              <a:p>
                <a:pPr marL="514350" indent="-514350">
                  <a:buFontTx/>
                  <a:buAutoNum type="arabicParenR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5,040</m:t>
                    </m:r>
                  </m:oMath>
                </a14:m>
                <a:endParaRPr lang="en-US" dirty="0"/>
              </a:p>
              <a:p>
                <a:pPr marL="514350" indent="-514350">
                  <a:buFontTx/>
                  <a:buAutoNum type="arabicParenR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6</m:t>
                    </m:r>
                  </m:oMath>
                </a14:m>
                <a:endParaRPr lang="en-US" dirty="0" smtClean="0"/>
              </a:p>
              <a:p>
                <a:pPr marL="514350" indent="-514350">
                  <a:buFontTx/>
                  <a:buAutoNum type="arabicParenR" startAt="15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4</m:t>
                    </m:r>
                    <m:r>
                      <a:rPr lang="en-US" b="0" i="1" smtClean="0">
                        <a:latin typeface="Cambria Math"/>
                      </a:rPr>
                      <m:t>3,758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26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62855" y="1447800"/>
                <a:ext cx="2362200" cy="5029200"/>
              </a:xfrm>
              <a:prstGeom prst="rect">
                <a:avLst/>
              </a:prstGeom>
              <a:blipFill rotWithShape="1">
                <a:blip r:embed="rId4"/>
                <a:stretch>
                  <a:fillRect l="-6718" t="-121" b="-8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ontent Placeholder 1"/>
              <p:cNvSpPr txBox="1">
                <a:spLocks/>
              </p:cNvSpPr>
              <p:nvPr/>
            </p:nvSpPr>
            <p:spPr bwMode="auto">
              <a:xfrm>
                <a:off x="6025055" y="1447800"/>
                <a:ext cx="3042745" cy="5029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514350" indent="-514350">
                  <a:buFont typeface="+mj-lt"/>
                  <a:buAutoNum type="arabicParenR" startAt="23"/>
                </a:pPr>
                <a:r>
                  <a:rPr lang="en-US" sz="2000" dirty="0" smtClean="0"/>
                  <a:t>Combination;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i="1" smtClean="0"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4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sPre>
                  </m:oMath>
                </a14:m>
                <a:endParaRPr lang="en-US" sz="2000" dirty="0"/>
              </a:p>
              <a:p>
                <a:pPr marL="514350" indent="-514350">
                  <a:buFontTx/>
                  <a:buAutoNum type="arabicParenR" startAt="23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Combination;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i="1">
                            <a:solidFill>
                              <a:srgbClr val="006699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800" b="0" i="1" smtClean="0">
                            <a:solidFill>
                              <a:srgbClr val="006699"/>
                            </a:solidFill>
                            <a:latin typeface="Cambria Math"/>
                          </a:rPr>
                          <m:t>500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4000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e>
                    </m:sPre>
                  </m:oMath>
                </a14:m>
                <a:endParaRPr lang="en-US" sz="2000" dirty="0"/>
              </a:p>
              <a:p>
                <a:pPr marL="514350" indent="-514350">
                  <a:buFontTx/>
                  <a:buAutoNum type="arabicParenR" startAt="23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Permutation;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i="1">
                            <a:solidFill>
                              <a:srgbClr val="006699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800" b="0" i="1" smtClean="0">
                            <a:solidFill>
                              <a:srgbClr val="006699"/>
                            </a:solidFill>
                            <a:latin typeface="Cambria Math"/>
                          </a:rPr>
                          <m:t>300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4000" i="1" smtClean="0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e>
                    </m:sPre>
                  </m:oMath>
                </a14:m>
                <a:endParaRPr lang="en-US" sz="2000" dirty="0"/>
              </a:p>
              <a:p>
                <a:pPr marL="514350" indent="-514350">
                  <a:buFontTx/>
                  <a:buAutoNum type="arabicParenR" startAt="23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Combination;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i="1">
                            <a:solidFill>
                              <a:srgbClr val="006699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en-US" sz="2800" b="0" i="1" smtClean="0">
                            <a:solidFill>
                              <a:srgbClr val="006699"/>
                            </a:solidFill>
                            <a:latin typeface="Cambria Math"/>
                          </a:rPr>
                          <m:t>40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4000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𝐶</m:t>
                            </m:r>
                          </m:e>
                          <m:sub>
                            <m:r>
                              <a:rPr lang="en-US" sz="4000" b="0" i="1" smtClean="0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endParaRPr lang="en-US" sz="2000" dirty="0"/>
              </a:p>
              <a:p>
                <a:pPr marL="514350" indent="-514350">
                  <a:buFontTx/>
                  <a:buAutoNum type="arabicParenR" startAt="23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Dependent;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/>
                          </a:rPr>
                          <m:t>4</m:t>
                        </m:r>
                        <m:r>
                          <a:rPr lang="en-US" sz="2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4990</m:t>
                        </m:r>
                      </m:den>
                    </m:f>
                  </m:oMath>
                </a14:m>
                <a:endParaRPr lang="en-US" sz="2000" dirty="0"/>
              </a:p>
              <a:p>
                <a:pPr marL="514350" indent="-514350">
                  <a:buFontTx/>
                  <a:buAutoNum type="arabicParenR" startAt="23"/>
                </a:pPr>
                <a:r>
                  <a:rPr lang="en-US" sz="2000" dirty="0"/>
                  <a:t> </a:t>
                </a:r>
                <a:r>
                  <a:rPr lang="en-US" sz="2000" dirty="0" smtClean="0"/>
                  <a:t>independent;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338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25055" y="1447800"/>
                <a:ext cx="3042745" cy="5029200"/>
              </a:xfrm>
              <a:prstGeom prst="rect">
                <a:avLst/>
              </a:prstGeom>
              <a:blipFill rotWithShape="1">
                <a:blip r:embed="rId5"/>
                <a:stretch>
                  <a:fillRect l="-2000" t="-72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9 Practice Test Answers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arenR" startAt="29"/>
                </a:pPr>
                <a:r>
                  <a:rPr lang="en-US" dirty="0" smtClean="0"/>
                  <a:t> dependent;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801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 startAt="29"/>
                </a:pPr>
                <a:r>
                  <a:rPr lang="en-US" dirty="0"/>
                  <a:t> </a:t>
                </a:r>
                <a:r>
                  <a:rPr lang="en-US" dirty="0" smtClean="0"/>
                  <a:t>4:5</a:t>
                </a:r>
              </a:p>
              <a:p>
                <a:pPr marL="514350" indent="-514350">
                  <a:buFont typeface="+mj-lt"/>
                  <a:buAutoNum type="arabicParenR" startAt="29"/>
                </a:pPr>
                <a:r>
                  <a:rPr lang="en-US" dirty="0"/>
                  <a:t> </a:t>
                </a:r>
                <a:r>
                  <a:rPr lang="en-US" dirty="0" smtClean="0"/>
                  <a:t>2:3</a:t>
                </a:r>
              </a:p>
              <a:p>
                <a:pPr marL="514350" indent="-514350">
                  <a:buFont typeface="+mj-lt"/>
                  <a:buAutoNum type="arabicParenR" startAt="29"/>
                </a:pPr>
                <a:r>
                  <a:rPr lang="en-US" dirty="0"/>
                  <a:t> </a:t>
                </a:r>
                <a:r>
                  <a:rPr lang="en-US" dirty="0" smtClean="0"/>
                  <a:t>11:2</a:t>
                </a:r>
              </a:p>
              <a:p>
                <a:pPr marL="514350" indent="-514350">
                  <a:buFont typeface="+mj-lt"/>
                  <a:buAutoNum type="arabicParenR" startAt="29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arenR" startAt="29"/>
                </a:pPr>
                <a:r>
                  <a:rPr lang="en-US" dirty="0"/>
                  <a:t> </a:t>
                </a:r>
                <a:r>
                  <a:rPr lang="en-US" dirty="0" smtClean="0"/>
                  <a:t>8:7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§10-1 Solving </a:t>
            </a:r>
            <a:r>
              <a:rPr lang="en-US" sz="3200" dirty="0"/>
              <a:t>2-step equations.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Remember the order of operations!</a:t>
            </a:r>
          </a:p>
          <a:p>
            <a:pPr lvl="1"/>
            <a:r>
              <a:rPr lang="en-US"/>
              <a:t>When you solve an equation, you undo things in the opposite order that it was done.</a:t>
            </a:r>
          </a:p>
          <a:p>
            <a:pPr lvl="1"/>
            <a:r>
              <a:rPr lang="en-US"/>
              <a:t>FIRST, add or subtract.</a:t>
            </a:r>
          </a:p>
          <a:p>
            <a:pPr lvl="1"/>
            <a:r>
              <a:rPr lang="en-US"/>
              <a:t>THEN, multiply or divide.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1. Solve the equation.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781175" y="1898650"/>
          <a:ext cx="25225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Equation" r:id="rId3" imgW="863280" imgH="177480" progId="Equation.DSMT4">
                  <p:embed/>
                </p:oleObj>
              </mc:Choice>
              <mc:Fallback>
                <p:oleObj name="Equation" r:id="rId3" imgW="8632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1898650"/>
                        <a:ext cx="25225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2514600" y="2376488"/>
          <a:ext cx="666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Equation" r:id="rId5" imgW="228600" imgH="164880" progId="Equation.DSMT4">
                  <p:embed/>
                </p:oleObj>
              </mc:Choice>
              <mc:Fallback>
                <p:oleObj name="Equation" r:id="rId5" imgW="22860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76488"/>
                        <a:ext cx="6667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676650" y="2376488"/>
          <a:ext cx="666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Equation" r:id="rId7" imgW="228600" imgH="164880" progId="Equation.DSMT4">
                  <p:embed/>
                </p:oleObj>
              </mc:Choice>
              <mc:Fallback>
                <p:oleObj name="Equation" r:id="rId7" imgW="22860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2376488"/>
                        <a:ext cx="6667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514600" y="2927350"/>
          <a:ext cx="178117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8" imgW="609480" imgH="164880" progId="Equation.DSMT4">
                  <p:embed/>
                </p:oleObj>
              </mc:Choice>
              <mc:Fallback>
                <p:oleObj name="Equation" r:id="rId8" imgW="6094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27350"/>
                        <a:ext cx="178117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28336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590800" y="2833688"/>
          <a:ext cx="4445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Equation" r:id="rId10" imgW="152280" imgH="406080" progId="Equation.DSMT4">
                  <p:embed/>
                </p:oleObj>
              </mc:Choice>
              <mc:Fallback>
                <p:oleObj name="Equation" r:id="rId10" imgW="15228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33688"/>
                        <a:ext cx="4445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752850" y="2833688"/>
          <a:ext cx="4445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9" name="Equation" r:id="rId12" imgW="152280" imgH="406080" progId="Equation.DSMT4">
                  <p:embed/>
                </p:oleObj>
              </mc:Choice>
              <mc:Fallback>
                <p:oleObj name="Equation" r:id="rId12" imgW="152280" imgH="406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2833688"/>
                        <a:ext cx="4445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676400" y="40528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2720975" y="4052888"/>
          <a:ext cx="15208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0" name="Equation" r:id="rId14" imgW="520560" imgH="164880" progId="Equation.DSMT4">
                  <p:embed/>
                </p:oleObj>
              </mc:Choice>
              <mc:Fallback>
                <p:oleObj name="Equation" r:id="rId14" imgW="520560" imgH="164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052888"/>
                        <a:ext cx="15208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842000" y="1862138"/>
          <a:ext cx="278288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1" name="Equation" r:id="rId16" imgW="952200" imgH="203040" progId="Equation.DSMT4">
                  <p:embed/>
                </p:oleObj>
              </mc:Choice>
              <mc:Fallback>
                <p:oleObj name="Equation" r:id="rId16" imgW="952200" imgH="2030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0" y="1862138"/>
                        <a:ext cx="278288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629400" y="2355850"/>
          <a:ext cx="6667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18" imgW="228600" imgH="164880" progId="Equation.DSMT4">
                  <p:embed/>
                </p:oleObj>
              </mc:Choice>
              <mc:Fallback>
                <p:oleObj name="Equation" r:id="rId18" imgW="22860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355850"/>
                        <a:ext cx="6667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7867650" y="2376488"/>
          <a:ext cx="666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20" imgW="228600" imgH="164880" progId="Equation.DSMT4">
                  <p:embed/>
                </p:oleObj>
              </mc:Choice>
              <mc:Fallback>
                <p:oleObj name="Equation" r:id="rId20" imgW="228600" imgH="164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7650" y="2376488"/>
                        <a:ext cx="6667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6705600" y="2871788"/>
          <a:ext cx="17811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22" imgW="609480" imgH="203040" progId="Equation.DSMT4">
                  <p:embed/>
                </p:oleObj>
              </mc:Choice>
              <mc:Fallback>
                <p:oleObj name="Equation" r:id="rId22" imgW="60948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871788"/>
                        <a:ext cx="17811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867400" y="28336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6764338" y="2833688"/>
          <a:ext cx="48101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24" imgW="164880" imgH="406080" progId="Equation.DSMT4">
                  <p:embed/>
                </p:oleObj>
              </mc:Choice>
              <mc:Fallback>
                <p:oleObj name="Equation" r:id="rId24" imgW="164880" imgH="4060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833688"/>
                        <a:ext cx="48101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7926388" y="2833688"/>
          <a:ext cx="48101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tion" r:id="rId26" imgW="164880" imgH="406080" progId="Equation.DSMT4">
                  <p:embed/>
                </p:oleObj>
              </mc:Choice>
              <mc:Fallback>
                <p:oleObj name="Equation" r:id="rId26" imgW="164880" imgH="4060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2833688"/>
                        <a:ext cx="48101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867400" y="40528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6929438" y="4016375"/>
          <a:ext cx="148431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28" imgW="507960" imgH="190440" progId="Equation.DSMT4">
                  <p:embed/>
                </p:oleObj>
              </mc:Choice>
              <mc:Fallback>
                <p:oleObj name="Equation" r:id="rId28" imgW="507960" imgH="19044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38" y="4016375"/>
                        <a:ext cx="148431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7" grpId="0" animBg="1"/>
      <p:bldP spid="9233" grpId="0" animBg="1"/>
      <p:bldP spid="92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Point. You try it.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562100" y="1447800"/>
          <a:ext cx="2706688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3" imgW="927000" imgH="203040" progId="Equation.DSMT4">
                  <p:embed/>
                </p:oleObj>
              </mc:Choice>
              <mc:Fallback>
                <p:oleObj name="Equation" r:id="rId3" imgW="92700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1447800"/>
                        <a:ext cx="2706688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845175" y="1484313"/>
          <a:ext cx="2522538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5" imgW="863280" imgH="177480" progId="Equation.DSMT4">
                  <p:embed/>
                </p:oleObj>
              </mc:Choice>
              <mc:Fallback>
                <p:oleObj name="Equation" r:id="rId5" imgW="8632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1484313"/>
                        <a:ext cx="2522538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Example 2. Solve the equation.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985963" y="1565275"/>
          <a:ext cx="2112962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0" name="Equation" r:id="rId3" imgW="723600" imgH="406080" progId="Equation.DSMT4">
                  <p:embed/>
                </p:oleObj>
              </mc:Choice>
              <mc:Fallback>
                <p:oleObj name="Equation" r:id="rId3" imgW="72360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963" y="1565275"/>
                        <a:ext cx="2112962" cy="1185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514600" y="2376488"/>
          <a:ext cx="666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1" name="Equation" r:id="rId5" imgW="228600" imgH="164880" progId="Equation.DSMT4">
                  <p:embed/>
                </p:oleObj>
              </mc:Choice>
              <mc:Fallback>
                <p:oleObj name="Equation" r:id="rId5" imgW="228600" imgH="164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376488"/>
                        <a:ext cx="6667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3429000" y="2286000"/>
          <a:ext cx="666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7" imgW="228600" imgH="164880" progId="Equation.DSMT4">
                  <p:embed/>
                </p:oleObj>
              </mc:Choice>
              <mc:Fallback>
                <p:oleObj name="Equation" r:id="rId7" imgW="228600" imgH="1648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86000"/>
                        <a:ext cx="6667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625725" y="2774950"/>
          <a:ext cx="1558925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9" imgW="533160" imgH="406080" progId="Equation.DSMT4">
                  <p:embed/>
                </p:oleObj>
              </mc:Choice>
              <mc:Fallback>
                <p:oleObj name="Equation" r:id="rId9" imgW="533160" imgH="4060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2774950"/>
                        <a:ext cx="1558925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676400" y="28336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2133600" y="3108325"/>
          <a:ext cx="5921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08325"/>
                        <a:ext cx="5921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090988" y="3062288"/>
          <a:ext cx="4810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Equation" r:id="rId13" imgW="164880" imgH="177480" progId="Equation.DSMT4">
                  <p:embed/>
                </p:oleObj>
              </mc:Choice>
              <mc:Fallback>
                <p:oleObj name="Equation" r:id="rId13" imgW="16488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3062288"/>
                        <a:ext cx="4810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676400" y="40528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2720975" y="3997325"/>
          <a:ext cx="15208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6" name="Equation" r:id="rId15" imgW="520560" imgH="203040" progId="Equation.DSMT4">
                  <p:embed/>
                </p:oleObj>
              </mc:Choice>
              <mc:Fallback>
                <p:oleObj name="Equation" r:id="rId15" imgW="52056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3997325"/>
                        <a:ext cx="152082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6194425" y="1565275"/>
          <a:ext cx="207803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7" name="Equation" r:id="rId17" imgW="711000" imgH="406080" progId="Equation.DSMT4">
                  <p:embed/>
                </p:oleObj>
              </mc:Choice>
              <mc:Fallback>
                <p:oleObj name="Equation" r:id="rId17" imgW="711000" imgH="4060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425" y="1565275"/>
                        <a:ext cx="207803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6800850" y="2355850"/>
          <a:ext cx="6667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8" name="Equation" r:id="rId19" imgW="228600" imgH="164880" progId="Equation.DSMT4">
                  <p:embed/>
                </p:oleObj>
              </mc:Choice>
              <mc:Fallback>
                <p:oleObj name="Equation" r:id="rId19" imgW="228600" imgH="1648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850" y="2355850"/>
                        <a:ext cx="66675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7639050" y="2336800"/>
          <a:ext cx="666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9" name="Equation" r:id="rId21" imgW="228600" imgH="164880" progId="Equation.DSMT4">
                  <p:embed/>
                </p:oleObj>
              </mc:Choice>
              <mc:Fallback>
                <p:oleObj name="Equation" r:id="rId21" imgW="228600" imgH="1648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9050" y="2336800"/>
                        <a:ext cx="66675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6970713" y="2774950"/>
          <a:ext cx="1335087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0" name="Equation" r:id="rId23" imgW="457200" imgH="406080" progId="Equation.DSMT4">
                  <p:embed/>
                </p:oleObj>
              </mc:Choice>
              <mc:Fallback>
                <p:oleObj name="Equation" r:id="rId23" imgW="457200" imgH="4060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2774950"/>
                        <a:ext cx="1335087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5867400" y="28336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6400800" y="3124200"/>
          <a:ext cx="5921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1" name="Equation" r:id="rId25" imgW="203040" imgH="177480" progId="Equation.DSMT4">
                  <p:embed/>
                </p:oleObj>
              </mc:Choice>
              <mc:Fallback>
                <p:oleObj name="Equation" r:id="rId25" imgW="20304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124200"/>
                        <a:ext cx="592138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1" name="Object 19"/>
          <p:cNvGraphicFramePr>
            <a:graphicFrameLocks noChangeAspect="1"/>
          </p:cNvGraphicFramePr>
          <p:nvPr/>
        </p:nvGraphicFramePr>
        <p:xfrm>
          <a:off x="8229600" y="3062288"/>
          <a:ext cx="5175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2" name="Equation" r:id="rId27" imgW="177480" imgH="177480" progId="Equation.DSMT4">
                  <p:embed/>
                </p:oleObj>
              </mc:Choice>
              <mc:Fallback>
                <p:oleObj name="Equation" r:id="rId27" imgW="177480" imgH="177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3062288"/>
                        <a:ext cx="517525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5867400" y="4052888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333" name="Object 21"/>
          <p:cNvGraphicFramePr>
            <a:graphicFrameLocks noChangeAspect="1"/>
          </p:cNvGraphicFramePr>
          <p:nvPr/>
        </p:nvGraphicFramePr>
        <p:xfrm>
          <a:off x="6910388" y="4033838"/>
          <a:ext cx="1522412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29" imgW="520560" imgH="177480" progId="Equation.DSMT4">
                  <p:embed/>
                </p:oleObj>
              </mc:Choice>
              <mc:Fallback>
                <p:oleObj name="Equation" r:id="rId29" imgW="52056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0388" y="4033838"/>
                        <a:ext cx="1522412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7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6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nimBg="1"/>
      <p:bldP spid="13323" grpId="0" animBg="1"/>
      <p:bldP spid="13329" grpId="0" animBg="1"/>
      <p:bldP spid="133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 Point. You try it.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506538" y="1330325"/>
          <a:ext cx="2819400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3" imgW="965160" imgH="406080" progId="Equation.DSMT4">
                  <p:embed/>
                </p:oleObj>
              </mc:Choice>
              <mc:Fallback>
                <p:oleObj name="Equation" r:id="rId3" imgW="96516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1330325"/>
                        <a:ext cx="2819400" cy="1184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826125" y="1327150"/>
          <a:ext cx="2560638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5" imgW="876240" imgH="406080" progId="Equation.DSMT4">
                  <p:embed/>
                </p:oleObj>
              </mc:Choice>
              <mc:Fallback>
                <p:oleObj name="Equation" r:id="rId5" imgW="87624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1327150"/>
                        <a:ext cx="2560638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86200" y="3124200"/>
            <a:ext cx="9906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715000" y="2209800"/>
            <a:ext cx="10668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90800" y="1676400"/>
            <a:ext cx="2057400" cy="45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Translating </a:t>
            </a:r>
            <a:r>
              <a:rPr lang="en-US" sz="2800" dirty="0"/>
              <a:t>Expressions into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Lily </a:t>
            </a:r>
            <a:r>
              <a:rPr lang="en-US" dirty="0"/>
              <a:t>has four more candy bars than </a:t>
            </a:r>
            <a:r>
              <a:rPr lang="en-US" dirty="0" smtClean="0"/>
              <a:t>Brendan.  Brendan </a:t>
            </a:r>
            <a:r>
              <a:rPr lang="en-US" dirty="0"/>
              <a:t>has twice the number of candy bars as </a:t>
            </a:r>
            <a:r>
              <a:rPr lang="en-US" dirty="0" smtClean="0"/>
              <a:t>Audrey </a:t>
            </a:r>
            <a:r>
              <a:rPr lang="en-US" dirty="0"/>
              <a:t>has.  If they have a total of fourteen candy bars, how many does each person have?</a:t>
            </a:r>
          </a:p>
          <a:p>
            <a:r>
              <a:rPr lang="en-US" dirty="0"/>
              <a:t>To solve a question like this, it’s necessary to know what certain key phrases mean.</a:t>
            </a:r>
          </a:p>
        </p:txBody>
      </p:sp>
    </p:spTree>
    <p:extLst>
      <p:ext uri="{BB962C8B-B14F-4D97-AF65-F5344CB8AC3E}">
        <p14:creationId xmlns:p14="http://schemas.microsoft.com/office/powerpoint/2010/main" val="377209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7" grpId="0" animBg="1"/>
      <p:bldP spid="8196" grpId="0" animBg="1"/>
      <p:bldP spid="8195" grpId="0" build="p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1088</TotalTime>
  <Words>840</Words>
  <Application>Microsoft Office PowerPoint</Application>
  <PresentationFormat>On-screen Show (4:3)</PresentationFormat>
  <Paragraphs>124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Verdana</vt:lpstr>
      <vt:lpstr>Balloons</vt:lpstr>
      <vt:lpstr>Beam</vt:lpstr>
      <vt:lpstr>MathType 6.0 Equation</vt:lpstr>
      <vt:lpstr>Wednesday, November 7, 2012</vt:lpstr>
      <vt:lpstr>Ch. 9 Practice Test Answers</vt:lpstr>
      <vt:lpstr>Ch. 9 Practice Test Answers</vt:lpstr>
      <vt:lpstr>§10-1 Solving 2-step equations.</vt:lpstr>
      <vt:lpstr>Example 1. Solve the equation.</vt:lpstr>
      <vt:lpstr>Check Point. You try it.</vt:lpstr>
      <vt:lpstr>Example 2. Solve the equation.</vt:lpstr>
      <vt:lpstr>Check Point. You try it.</vt:lpstr>
      <vt:lpstr>Translating Expressions into Equations</vt:lpstr>
      <vt:lpstr>PowerPoint Presentation</vt:lpstr>
      <vt:lpstr>Example 1.  Translate into an equation and solve.</vt:lpstr>
      <vt:lpstr>Now, to solve it…</vt:lpstr>
      <vt:lpstr>Example 2. Write an equation then solve it.</vt:lpstr>
      <vt:lpstr>Example 3.  Write an equation then solve it.</vt:lpstr>
      <vt:lpstr>Example 4. Write an equation &amp; solve.</vt:lpstr>
      <vt:lpstr>Example 5. Write an equation and solve.</vt:lpstr>
    </vt:vector>
  </TitlesOfParts>
  <Company>APL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December 1, 2009</dc:title>
  <dc:creator>Alexandria Wiltjer</dc:creator>
  <cp:lastModifiedBy>Dria</cp:lastModifiedBy>
  <cp:revision>12</cp:revision>
  <dcterms:created xsi:type="dcterms:W3CDTF">2009-12-01T04:19:19Z</dcterms:created>
  <dcterms:modified xsi:type="dcterms:W3CDTF">2012-11-08T01:40:06Z</dcterms:modified>
</cp:coreProperties>
</file>